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64" r:id="rId5"/>
    <p:sldId id="260" r:id="rId6"/>
    <p:sldId id="265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677A079-CC2E-48AE-AE5C-B26044C8DAE6}">
          <p14:sldIdLst>
            <p14:sldId id="256"/>
            <p14:sldId id="257"/>
            <p14:sldId id="263"/>
            <p14:sldId id="264"/>
            <p14:sldId id="260"/>
            <p14:sldId id="26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Организации реализующие ДООП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6A6-4A33-9442-72CF7EBA1EA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6A6-4A33-9442-72CF7EBA1EA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6A6-4A33-9442-72CF7EBA1EA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Организации дополнительного образования </c:v>
                </c:pt>
                <c:pt idx="1">
                  <c:v>Общеобразовательные организации </c:v>
                </c:pt>
                <c:pt idx="2">
                  <c:v>Дошкольные организации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</c:v>
                </c:pt>
                <c:pt idx="1">
                  <c:v>7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7D-4865-85C8-CC3463FC27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Численность детей в возрасте от </a:t>
            </a:r>
          </a:p>
          <a:p>
            <a:pPr>
              <a:defRPr/>
            </a:pPr>
            <a:r>
              <a:rPr lang="ru-RU" dirty="0"/>
              <a:t>5 до 18 лет в муниципалитете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детей в возрасте от 5 до 18 лет в муниципалитете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3E1B-4721-936E-7337061F9A3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E1B-4721-936E-7337061F9A38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E1B-4721-936E-7337061F9A38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E1B-4721-936E-7337061F9A3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Количество человек</c:v>
                </c:pt>
                <c:pt idx="1">
                  <c:v>Количество сертификатов 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 formatCode="@">
                  <c:v>2839</c:v>
                </c:pt>
                <c:pt idx="1">
                  <c:v>1817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1B-4721-936E-7337061F9A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ДООП реализуемые в го Верхотурский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D81-4A2E-9ED0-6D86669EF0E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D81-4A2E-9ED0-6D86669EF0E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D81-4A2E-9ED0-6D86669EF0E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D81-4A2E-9ED0-6D86669EF0E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D81-4A2E-9ED0-6D86669EF0E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D81-4A2E-9ED0-6D86669EF0E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социально - гуманитарная </c:v>
                </c:pt>
                <c:pt idx="1">
                  <c:v>естественно-научная </c:v>
                </c:pt>
                <c:pt idx="2">
                  <c:v>художественная </c:v>
                </c:pt>
                <c:pt idx="3">
                  <c:v>физкультурно-спортивная </c:v>
                </c:pt>
                <c:pt idx="4">
                  <c:v>туристко-краеведческая </c:v>
                </c:pt>
                <c:pt idx="5">
                  <c:v>техническая 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22</c:v>
                </c:pt>
                <c:pt idx="1">
                  <c:v>5</c:v>
                </c:pt>
                <c:pt idx="2">
                  <c:v>34</c:v>
                </c:pt>
                <c:pt idx="3">
                  <c:v>31</c:v>
                </c:pt>
                <c:pt idx="4">
                  <c:v>5</c:v>
                </c:pt>
                <c:pt idx="5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A1-4094-B644-19328F901A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C9204-4C9E-40AE-896B-3010154D4744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82A05-EB93-4CCC-BB01-C9C040AFCEC8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510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C9204-4C9E-40AE-896B-3010154D4744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82A05-EB93-4CCC-BB01-C9C040AFCE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272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C9204-4C9E-40AE-896B-3010154D4744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82A05-EB93-4CCC-BB01-C9C040AFCE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2943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C9204-4C9E-40AE-896B-3010154D4744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82A05-EB93-4CCC-BB01-C9C040AFCEC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21293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C9204-4C9E-40AE-896B-3010154D4744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82A05-EB93-4CCC-BB01-C9C040AFCE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8983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C9204-4C9E-40AE-896B-3010154D4744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82A05-EB93-4CCC-BB01-C9C040AFCEC8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74259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C9204-4C9E-40AE-896B-3010154D4744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82A05-EB93-4CCC-BB01-C9C040AFCE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10735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C9204-4C9E-40AE-896B-3010154D4744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82A05-EB93-4CCC-BB01-C9C040AFCE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2163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C9204-4C9E-40AE-896B-3010154D4744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82A05-EB93-4CCC-BB01-C9C040AFCE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5229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C9204-4C9E-40AE-896B-3010154D4744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82A05-EB93-4CCC-BB01-C9C040AFCE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169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C9204-4C9E-40AE-896B-3010154D4744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82A05-EB93-4CCC-BB01-C9C040AFCE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760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C9204-4C9E-40AE-896B-3010154D4744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82A05-EB93-4CCC-BB01-C9C040AFCE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9061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C9204-4C9E-40AE-896B-3010154D4744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82A05-EB93-4CCC-BB01-C9C040AFCE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531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C9204-4C9E-40AE-896B-3010154D4744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82A05-EB93-4CCC-BB01-C9C040AFCE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690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C9204-4C9E-40AE-896B-3010154D4744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82A05-EB93-4CCC-BB01-C9C040AFCE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781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C9204-4C9E-40AE-896B-3010154D4744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82A05-EB93-4CCC-BB01-C9C040AFCE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2876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C9204-4C9E-40AE-896B-3010154D4744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82A05-EB93-4CCC-BB01-C9C040AFCE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400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35C9204-4C9E-40AE-896B-3010154D4744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AD82A05-EB93-4CCC-BB01-C9C040AFCE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0278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E00EB9-702F-4DE6-8D08-6DF8D1857C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21437"/>
            <a:ext cx="9144000" cy="288852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Bahnschrift" panose="020B0502040204020203" pitchFamily="34" charset="0"/>
              </a:rPr>
              <a:t>Муниципальный опорный центр дополнительного образования детей </a:t>
            </a:r>
            <a:br>
              <a:rPr lang="ru-RU" dirty="0">
                <a:latin typeface="Bahnschrift" panose="020B0502040204020203" pitchFamily="34" charset="0"/>
              </a:rPr>
            </a:br>
            <a:r>
              <a:rPr lang="ru-RU" dirty="0">
                <a:latin typeface="Bahnschrift" panose="020B0502040204020203" pitchFamily="34" charset="0"/>
              </a:rPr>
              <a:t>ГО Верхотурский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E9DA092-0735-4014-A74C-05890B5C0E1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</a:rPr>
              <a:t>Отчет о деятельности Муниципального опорного центра</a:t>
            </a:r>
          </a:p>
        </p:txBody>
      </p:sp>
    </p:spTree>
    <p:extLst>
      <p:ext uri="{BB962C8B-B14F-4D97-AF65-F5344CB8AC3E}">
        <p14:creationId xmlns:p14="http://schemas.microsoft.com/office/powerpoint/2010/main" val="166708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75CC92-8D3F-4F7A-BB7B-60AC30BD3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Основные направления деятельности МОЦ: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8EE175-F9CE-40AC-88D4-3ACFFFB825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4212" y="577050"/>
            <a:ext cx="4937654" cy="3724018"/>
          </a:xfrm>
        </p:spPr>
        <p:txBody>
          <a:bodyPr>
            <a:normAutofit fontScale="62500" lnSpcReduction="20000"/>
          </a:bodyPr>
          <a:lstStyle/>
          <a:p>
            <a:endParaRPr lang="ru-RU" dirty="0">
              <a:latin typeface="Comic Sans MS" panose="030F0702030302020204" pitchFamily="66" charset="0"/>
            </a:endParaRPr>
          </a:p>
          <a:p>
            <a:r>
              <a:rPr lang="ru-RU" dirty="0">
                <a:latin typeface="Comic Sans MS" panose="030F0702030302020204" pitchFamily="66" charset="0"/>
              </a:rPr>
              <a:t>1. Информационное сопровождение внедрения Целевой модели развития системы дополнительного образования детей муниципального образования ГО Верхотурский.</a:t>
            </a:r>
          </a:p>
          <a:p>
            <a:r>
              <a:rPr lang="ru-RU" dirty="0">
                <a:latin typeface="Comic Sans MS" panose="030F0702030302020204" pitchFamily="66" charset="0"/>
              </a:rPr>
              <a:t>2. Организационно-методическое и консультационное сопровождение организаций, осуществляющих образовательную деятельность по дополнительным общеобразовательным общеразвивающим программам: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- по внедрению Целевой модели развития дополнительного образования; 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- при включении данных в АИС «Навигатор дополнительного образования детей».</a:t>
            </a:r>
          </a:p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FB90C0-5EBD-484F-8DEC-2B017A54641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3. Мероприятия по внедрению и распространению системы персонифицированного финансирования дополнительного образования: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 организация независимой оценки качества дополнительных общеобразовательных программ в муниципалитете: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 организация и проведение экспертизы дополнительных общеобразовательных программ; составление реестра муниципальных дополнительных общеобразовательных программ для проведения региональной экспертизы;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 информационно-разъяснительная компания по внедрению ПФДО.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4. Формирование системы сопровождения развития и совершенствования профессионального мастерства педагогических кадров сферы дополнительного образования. Содействие формированию и распространению лучших практик реализации современных, востребованных, вариативных дополнительных общеобразовательных программ различной направленности.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5683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6FCD27-95C3-406D-8D0C-9F79CBEB7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8329" y="239696"/>
            <a:ext cx="6764785" cy="2467994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В муниципальном образовании ГО Верхотурский 12 организаций, реализующих дополнительные общеобразовательные общеразвивающие программы: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5BEEBDE-4404-4CEE-8A06-D9D6D8E5E7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4672" y="2707690"/>
            <a:ext cx="4769528" cy="2118310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организации дополнительного образования;</a:t>
            </a:r>
            <a:endParaRPr lang="ru-RU" sz="1800" dirty="0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- 7 общеобразовательных организаций;</a:t>
            </a:r>
            <a:endParaRPr lang="ru-RU" sz="1800" dirty="0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- 2 дошкольных образовательных организации;</a:t>
            </a:r>
            <a:endParaRPr lang="ru-RU" sz="1800" dirty="0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C0921293-4CE7-3B6B-8FFA-077EBECA67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967314"/>
              </p:ext>
            </p:extLst>
          </p:nvPr>
        </p:nvGraphicFramePr>
        <p:xfrm>
          <a:off x="-62774" y="2367815"/>
          <a:ext cx="4901103" cy="43480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37174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8570A4-81E9-42C8-86CA-9750F0DA0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1" y="3870664"/>
            <a:ext cx="10155423" cy="2123735"/>
          </a:xfrm>
        </p:spPr>
        <p:txBody>
          <a:bodyPr/>
          <a:lstStyle/>
          <a:p>
            <a:pPr algn="ctr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Численность детей в возрасте от 5 до 18 лет в муниципалитете составляет – 2839  человек. Получено сертификатов – 1817, что составило 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64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% от общей численности детей от 5 д 18 лет.</a:t>
            </a:r>
            <a:endParaRPr lang="ru-RU" dirty="0"/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C9FC3CA2-8A80-225D-65EF-BE3EA8CEA5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3270570"/>
              </p:ext>
            </p:extLst>
          </p:nvPr>
        </p:nvGraphicFramePr>
        <p:xfrm>
          <a:off x="3089977" y="154004"/>
          <a:ext cx="6012046" cy="4049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64182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3E9242-5839-4BD4-8967-0BC19ADC9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541" y="610263"/>
            <a:ext cx="10291137" cy="2008650"/>
          </a:xfrm>
        </p:spPr>
        <p:txBody>
          <a:bodyPr/>
          <a:lstStyle/>
          <a:p>
            <a:pPr algn="ctr"/>
            <a:r>
              <a:rPr lang="ru-RU" sz="1800" dirty="0">
                <a:solidFill>
                  <a:schemeClr val="bg2">
                    <a:lumMod val="50000"/>
                  </a:schemeClr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</a:rPr>
              <a:t>На настоящий момент в реестре бюджетных программ находится 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139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</a:rPr>
              <a:t> программ (8 – пфдо,7 – АДООП, 124 – ДООП). </a:t>
            </a:r>
            <a:endParaRPr lang="ru-RU" dirty="0">
              <a:solidFill>
                <a:schemeClr val="bg2">
                  <a:lumMod val="50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6E105C5-6835-4862-BBC1-08E8166FF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4211" y="3151573"/>
            <a:ext cx="10377366" cy="2841808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Самое большое количество программ </a:t>
            </a:r>
            <a:r>
              <a:rPr lang="ru-RU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художественной </a:t>
            </a: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направленности- 34. На втором месте – программы </a:t>
            </a:r>
            <a:r>
              <a:rPr lang="ru-RU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физкультурно- спортивной </a:t>
            </a: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направленности – 31; </a:t>
            </a:r>
          </a:p>
          <a:p>
            <a:pPr algn="ctr"/>
            <a:r>
              <a:rPr lang="ru-RU" sz="18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На третьем месте программы </a:t>
            </a:r>
            <a:r>
              <a:rPr lang="ru-RU" sz="1800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социально-гуманитарной </a:t>
            </a:r>
            <a:r>
              <a:rPr lang="ru-RU" sz="18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направленности – 22; </a:t>
            </a:r>
          </a:p>
          <a:p>
            <a:pPr algn="ctr"/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4 место программы </a:t>
            </a:r>
            <a:r>
              <a:rPr lang="ru-RU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технической</a:t>
            </a: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направленности – 18. </a:t>
            </a:r>
          </a:p>
          <a:p>
            <a:pPr algn="ctr"/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На 5 месте программы </a:t>
            </a:r>
            <a:r>
              <a:rPr lang="ru-RU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туристско-краеведческой</a:t>
            </a: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направленности – 5. </a:t>
            </a:r>
          </a:p>
          <a:p>
            <a:pPr algn="ctr"/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На 6 месте программы </a:t>
            </a:r>
            <a:r>
              <a:rPr lang="ru-RU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естественнонаучной</a:t>
            </a: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направленности- 5.</a:t>
            </a:r>
          </a:p>
        </p:txBody>
      </p:sp>
    </p:spTree>
    <p:extLst>
      <p:ext uri="{BB962C8B-B14F-4D97-AF65-F5344CB8AC3E}">
        <p14:creationId xmlns:p14="http://schemas.microsoft.com/office/powerpoint/2010/main" val="2665651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B39E4C84-D2B9-092D-2793-EFE1365420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6715071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4801869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391</TotalTime>
  <Words>323</Words>
  <Application>Microsoft Office PowerPoint</Application>
  <PresentationFormat>Широкоэкранный</PresentationFormat>
  <Paragraphs>30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5" baseType="lpstr">
      <vt:lpstr>Bahnschrift</vt:lpstr>
      <vt:lpstr>Bahnschrift SemiBold</vt:lpstr>
      <vt:lpstr>Calibri</vt:lpstr>
      <vt:lpstr>Century Gothic</vt:lpstr>
      <vt:lpstr>Comic Sans MS</vt:lpstr>
      <vt:lpstr>Segoe UI Black</vt:lpstr>
      <vt:lpstr>Times New Roman</vt:lpstr>
      <vt:lpstr>Wingdings 3</vt:lpstr>
      <vt:lpstr>Сектор</vt:lpstr>
      <vt:lpstr>Муниципальный опорный центр дополнительного образования детей  ГО Верхотурский</vt:lpstr>
      <vt:lpstr>Основные направления деятельности МОЦ:</vt:lpstr>
      <vt:lpstr>В муниципальном образовании ГО Верхотурский 12 организаций, реализующих дополнительные общеобразовательные общеразвивающие программы:</vt:lpstr>
      <vt:lpstr>Численность детей в возрасте от 5 до 18 лет в муниципалитете составляет – 2839  человек. Получено сертификатов – 1817, что составило 64 % от общей численности детей от 5 д 18 лет.</vt:lpstr>
      <vt:lpstr>На настоящий момент в реестре бюджетных программ находится 139 программ (8 – пфдо,7 – АДООП, 124 – ДООП).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Муниципальный опорный центр дополнительного образования детей  ГО Верхотурский</dc:title>
  <dc:creator>user</dc:creator>
  <cp:lastModifiedBy>user</cp:lastModifiedBy>
  <cp:revision>7</cp:revision>
  <dcterms:created xsi:type="dcterms:W3CDTF">2021-11-25T06:33:47Z</dcterms:created>
  <dcterms:modified xsi:type="dcterms:W3CDTF">2022-12-20T09:54:41Z</dcterms:modified>
</cp:coreProperties>
</file>