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3" r:id="rId4"/>
    <p:sldId id="264" r:id="rId5"/>
    <p:sldId id="260" r:id="rId6"/>
    <p:sldId id="265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7677A079-CC2E-48AE-AE5C-B26044C8DAE6}">
          <p14:sldIdLst>
            <p14:sldId id="256"/>
            <p14:sldId id="257"/>
            <p14:sldId id="263"/>
            <p14:sldId id="264"/>
            <p14:sldId id="260"/>
            <p14:sldId id="265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8" d="100"/>
          <a:sy n="108" d="100"/>
        </p:scale>
        <p:origin x="678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Организации реализующие ДООП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06A6-4A33-9442-72CF7EBA1EA1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06A6-4A33-9442-72CF7EBA1EA1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06A6-4A33-9442-72CF7EBA1EA1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Лист1!$A$2:$A$4</c:f>
              <c:strCache>
                <c:ptCount val="3"/>
                <c:pt idx="0">
                  <c:v>Организации дополнительного образования </c:v>
                </c:pt>
                <c:pt idx="1">
                  <c:v>Общеобразовательные организации </c:v>
                </c:pt>
                <c:pt idx="2">
                  <c:v>Дошкольные организации 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3</c:v>
                </c:pt>
                <c:pt idx="1">
                  <c:v>7</c:v>
                </c:pt>
                <c:pt idx="2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E7D-4865-85C8-CC3463FC277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dirty="0"/>
              <a:t>Численность детей в возрасте от </a:t>
            </a:r>
          </a:p>
          <a:p>
            <a:pPr>
              <a:defRPr/>
            </a:pPr>
            <a:r>
              <a:rPr lang="ru-RU" dirty="0"/>
              <a:t>5 до 18 лет в муниципалитете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Численность детей в возрасте от 5 до 18 лет в муниципалитете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2-3E1B-4721-936E-7337061F9A38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3E1B-4721-936E-7337061F9A38}"/>
              </c:ext>
            </c:extLst>
          </c:dPt>
          <c:dLbls>
            <c:dLbl>
              <c:idx val="0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3E1B-4721-936E-7337061F9A38}"/>
                </c:ext>
              </c:extLst>
            </c:dLbl>
            <c:dLbl>
              <c:idx val="1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E1B-4721-936E-7337061F9A3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0">
                <a:spAutoFit/>
              </a:bodyPr>
              <a:lstStyle/>
              <a:p>
                <a:pPr algn="ctr"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Лист1!$A$2:$A$3</c:f>
              <c:strCache>
                <c:ptCount val="2"/>
                <c:pt idx="0">
                  <c:v>Количество человек</c:v>
                </c:pt>
                <c:pt idx="1">
                  <c:v>Количество сертификатов 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 formatCode="@">
                  <c:v>2839</c:v>
                </c:pt>
                <c:pt idx="1">
                  <c:v>1817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E1B-4721-936E-7337061F9A3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ДООП реализуемые в го Верхотурский 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6D81-4A2E-9ED0-6D86669EF0E7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6D81-4A2E-9ED0-6D86669EF0E7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6D81-4A2E-9ED0-6D86669EF0E7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6D81-4A2E-9ED0-6D86669EF0E7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6D81-4A2E-9ED0-6D86669EF0E7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6D81-4A2E-9ED0-6D86669EF0E7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Лист1!$A$2:$A$7</c:f>
              <c:strCache>
                <c:ptCount val="6"/>
                <c:pt idx="0">
                  <c:v>социально - гуманитарная </c:v>
                </c:pt>
                <c:pt idx="1">
                  <c:v>естественно-научная </c:v>
                </c:pt>
                <c:pt idx="2">
                  <c:v>художественная </c:v>
                </c:pt>
                <c:pt idx="3">
                  <c:v>физкультурно-спортивная </c:v>
                </c:pt>
                <c:pt idx="4">
                  <c:v>туристко-краеведческая </c:v>
                </c:pt>
                <c:pt idx="5">
                  <c:v>техническая </c:v>
                </c:pt>
              </c:strCache>
            </c:strRef>
          </c:cat>
          <c:val>
            <c:numRef>
              <c:f>Лист1!$B$2:$B$7</c:f>
              <c:numCache>
                <c:formatCode>General</c:formatCode>
                <c:ptCount val="6"/>
                <c:pt idx="0">
                  <c:v>22</c:v>
                </c:pt>
                <c:pt idx="1">
                  <c:v>5</c:v>
                </c:pt>
                <c:pt idx="2">
                  <c:v>34</c:v>
                </c:pt>
                <c:pt idx="3">
                  <c:v>31</c:v>
                </c:pt>
                <c:pt idx="4">
                  <c:v>5</c:v>
                </c:pt>
                <c:pt idx="5">
                  <c:v>18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AA1-4094-B644-19328F901A0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5C9204-4C9E-40AE-896B-3010154D4744}" type="datetimeFigureOut">
              <a:rPr lang="ru-RU" smtClean="0"/>
              <a:t>20.12.2022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D82A05-EB93-4CCC-BB01-C9C040AFCEC8}" type="slidenum">
              <a:rPr lang="ru-RU" smtClean="0"/>
              <a:t>‹#›</a:t>
            </a:fld>
            <a:endParaRPr lang="ru-RU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85107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5C9204-4C9E-40AE-896B-3010154D4744}" type="datetimeFigureOut">
              <a:rPr lang="ru-RU" smtClean="0"/>
              <a:t>20.12.2022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D82A05-EB93-4CCC-BB01-C9C040AFCE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882728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5C9204-4C9E-40AE-896B-3010154D4744}" type="datetimeFigureOut">
              <a:rPr lang="ru-RU" smtClean="0"/>
              <a:t>20.12.2022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D82A05-EB93-4CCC-BB01-C9C040AFCE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2229436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5C9204-4C9E-40AE-896B-3010154D4744}" type="datetimeFigureOut">
              <a:rPr lang="ru-RU" smtClean="0"/>
              <a:t>20.12.2022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D82A05-EB93-4CCC-BB01-C9C040AFCEC8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22129338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5C9204-4C9E-40AE-896B-3010154D4744}" type="datetimeFigureOut">
              <a:rPr lang="ru-RU" smtClean="0"/>
              <a:t>20.12.2022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D82A05-EB93-4CCC-BB01-C9C040AFCE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0189830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5C9204-4C9E-40AE-896B-3010154D4744}" type="datetimeFigureOut">
              <a:rPr lang="ru-RU" smtClean="0"/>
              <a:t>20.12.2022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D82A05-EB93-4CCC-BB01-C9C040AFCEC8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7425927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5C9204-4C9E-40AE-896B-3010154D4744}" type="datetimeFigureOut">
              <a:rPr lang="ru-RU" smtClean="0"/>
              <a:t>20.12.2022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D82A05-EB93-4CCC-BB01-C9C040AFCE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7107355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5C9204-4C9E-40AE-896B-3010154D4744}" type="datetimeFigureOut">
              <a:rPr lang="ru-RU" smtClean="0"/>
              <a:t>20.12.2022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D82A05-EB93-4CCC-BB01-C9C040AFCE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921634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5C9204-4C9E-40AE-896B-3010154D4744}" type="datetimeFigureOut">
              <a:rPr lang="ru-RU" smtClean="0"/>
              <a:t>20.12.2022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D82A05-EB93-4CCC-BB01-C9C040AFCE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652293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5C9204-4C9E-40AE-896B-3010154D4744}" type="datetimeFigureOut">
              <a:rPr lang="ru-RU" smtClean="0"/>
              <a:t>20.12.2022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D82A05-EB93-4CCC-BB01-C9C040AFCE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101695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5C9204-4C9E-40AE-896B-3010154D4744}" type="datetimeFigureOut">
              <a:rPr lang="ru-RU" smtClean="0"/>
              <a:t>20.12.2022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D82A05-EB93-4CCC-BB01-C9C040AFCE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267609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5C9204-4C9E-40AE-896B-3010154D4744}" type="datetimeFigureOut">
              <a:rPr lang="ru-RU" smtClean="0"/>
              <a:t>20.12.2022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D82A05-EB93-4CCC-BB01-C9C040AFCE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990619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5C9204-4C9E-40AE-896B-3010154D4744}" type="datetimeFigureOut">
              <a:rPr lang="ru-RU" smtClean="0"/>
              <a:t>20.12.2022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D82A05-EB93-4CCC-BB01-C9C040AFCE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75311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5C9204-4C9E-40AE-896B-3010154D4744}" type="datetimeFigureOut">
              <a:rPr lang="ru-RU" smtClean="0"/>
              <a:t>20.12.2022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D82A05-EB93-4CCC-BB01-C9C040AFCE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606905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5C9204-4C9E-40AE-896B-3010154D4744}" type="datetimeFigureOut">
              <a:rPr lang="ru-RU" smtClean="0"/>
              <a:t>20.12.2022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D82A05-EB93-4CCC-BB01-C9C040AFCE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697815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5C9204-4C9E-40AE-896B-3010154D4744}" type="datetimeFigureOut">
              <a:rPr lang="ru-RU" smtClean="0"/>
              <a:t>20.12.2022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D82A05-EB93-4CCC-BB01-C9C040AFCE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028761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5C9204-4C9E-40AE-896B-3010154D4744}" type="datetimeFigureOut">
              <a:rPr lang="ru-RU" smtClean="0"/>
              <a:t>20.12.2022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D82A05-EB93-4CCC-BB01-C9C040AFCE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464009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B35C9204-4C9E-40AE-896B-3010154D4744}" type="datetimeFigureOut">
              <a:rPr lang="ru-RU" smtClean="0"/>
              <a:t>20.12.2022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8AD82A05-EB93-4CCC-BB01-C9C040AFCE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1402789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8E00EB9-702F-4DE6-8D08-6DF8D1857C4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621437"/>
            <a:ext cx="9144000" cy="2888526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>
                <a:latin typeface="Bahnschrift" panose="020B0502040204020203" pitchFamily="34" charset="0"/>
              </a:rPr>
              <a:t>Муниципальный опорный центр дополнительного образования детей </a:t>
            </a:r>
            <a:br>
              <a:rPr lang="ru-RU" dirty="0">
                <a:latin typeface="Bahnschrift" panose="020B0502040204020203" pitchFamily="34" charset="0"/>
              </a:rPr>
            </a:br>
            <a:r>
              <a:rPr lang="ru-RU" dirty="0">
                <a:latin typeface="Bahnschrift" panose="020B0502040204020203" pitchFamily="34" charset="0"/>
              </a:rPr>
              <a:t>ГО Верхотурский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4E9DA092-0735-4014-A74C-05890B5C0E1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000" dirty="0">
                <a:solidFill>
                  <a:schemeClr val="accent1">
                    <a:lumMod val="75000"/>
                  </a:schemeClr>
                </a:solidFill>
                <a:latin typeface="Bahnschrift SemiBold" panose="020B0502040204020203" pitchFamily="34" charset="0"/>
              </a:rPr>
              <a:t>Отчет о деятельности Муниципального опорного центра</a:t>
            </a:r>
          </a:p>
        </p:txBody>
      </p:sp>
    </p:spTree>
    <p:extLst>
      <p:ext uri="{BB962C8B-B14F-4D97-AF65-F5344CB8AC3E}">
        <p14:creationId xmlns:p14="http://schemas.microsoft.com/office/powerpoint/2010/main" val="1667080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D75CC92-8D3F-4F7A-BB7B-60AC30BD37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/>
              <a:t>Основные направления деятельности МОЦ: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98EE175-F9CE-40AC-88D4-3ACFFFB8257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84212" y="577050"/>
            <a:ext cx="4937654" cy="3724018"/>
          </a:xfrm>
        </p:spPr>
        <p:txBody>
          <a:bodyPr>
            <a:normAutofit fontScale="62500" lnSpcReduction="20000"/>
          </a:bodyPr>
          <a:lstStyle/>
          <a:p>
            <a:endParaRPr lang="ru-RU" dirty="0">
              <a:latin typeface="Comic Sans MS" panose="030F0702030302020204" pitchFamily="66" charset="0"/>
            </a:endParaRPr>
          </a:p>
          <a:p>
            <a:r>
              <a:rPr lang="ru-RU" dirty="0">
                <a:latin typeface="Comic Sans MS" panose="030F0702030302020204" pitchFamily="66" charset="0"/>
              </a:rPr>
              <a:t>1. Информационное сопровождение внедрения Целевой модели развития системы дополнительного образования детей муниципального образования ГО Верхотурский.</a:t>
            </a:r>
          </a:p>
          <a:p>
            <a:r>
              <a:rPr lang="ru-RU" dirty="0">
                <a:latin typeface="Comic Sans MS" panose="030F0702030302020204" pitchFamily="66" charset="0"/>
              </a:rPr>
              <a:t>2. Организационно-методическое и консультационное сопровождение организаций, осуществляющих образовательную деятельность по дополнительным общеобразовательным общеразвивающим программам:</a:t>
            </a:r>
          </a:p>
          <a:p>
            <a:pPr marL="0" indent="0">
              <a:buNone/>
            </a:pPr>
            <a:r>
              <a:rPr lang="ru-RU" dirty="0">
                <a:latin typeface="Comic Sans MS" panose="030F0702030302020204" pitchFamily="66" charset="0"/>
              </a:rPr>
              <a:t>- по внедрению Целевой модели развития дополнительного образования; </a:t>
            </a:r>
          </a:p>
          <a:p>
            <a:pPr marL="0" indent="0">
              <a:buNone/>
            </a:pPr>
            <a:r>
              <a:rPr lang="ru-RU" dirty="0">
                <a:latin typeface="Comic Sans MS" panose="030F0702030302020204" pitchFamily="66" charset="0"/>
              </a:rPr>
              <a:t>- при включении данных в АИС «Навигатор дополнительного образования детей».</a:t>
            </a:r>
          </a:p>
          <a:p>
            <a:endParaRPr lang="ru-RU" dirty="0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C7FB90C0-5EBD-484F-8DEC-2B017A54641A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62500" lnSpcReduction="20000"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sz="18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3. Мероприятия по внедрению и распространению системы персонифицированного финансирования дополнительного образования:</a:t>
            </a:r>
          </a:p>
          <a:p>
            <a:pPr marL="0"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ru-RU" sz="18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- организация независимой оценки качества дополнительных общеобразовательных программ в муниципалитете: </a:t>
            </a:r>
          </a:p>
          <a:p>
            <a:pPr marL="0"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ru-RU" sz="18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- организация и проведение экспертизы дополнительных общеобразовательных программ; составление реестра муниципальных дополнительных общеобразовательных программ для проведения региональной экспертизы;</a:t>
            </a:r>
          </a:p>
          <a:p>
            <a:pPr marL="0"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ru-RU" sz="18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- информационно-разъяснительная компания по внедрению ПФДО.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sz="18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4. Формирование системы сопровождения развития и совершенствования профессионального мастерства педагогических кадров сферы дополнительного образования. Содействие формированию и распространению лучших практик реализации современных, востребованных, вариативных дополнительных общеобразовательных программ различной направленности.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356835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46FCD27-95C3-406D-8D0C-9F79CBEB7E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38329" y="239696"/>
            <a:ext cx="6764785" cy="2467994"/>
          </a:xfrm>
        </p:spPr>
        <p:txBody>
          <a:bodyPr>
            <a:normAutofit/>
          </a:bodyPr>
          <a:lstStyle/>
          <a:p>
            <a:pPr algn="ctr"/>
            <a:r>
              <a:rPr lang="ru-RU" b="1" dirty="0"/>
              <a:t>В муниципальном образовании ГО Верхотурский 12 организаций, реализующих дополнительные общеобразовательные общеразвивающие программы: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85BEEBDE-4404-4CEE-8A06-D9D6D8E5E71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974672" y="2707690"/>
            <a:ext cx="4769528" cy="2118310"/>
          </a:xfrm>
        </p:spPr>
        <p:txBody>
          <a:bodyPr/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</a:t>
            </a:r>
            <a:r>
              <a:rPr lang="ru-RU" sz="18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организации дополнительного образования;</a:t>
            </a:r>
            <a:endParaRPr lang="ru-RU" sz="1800" dirty="0">
              <a:solidFill>
                <a:schemeClr val="accent2">
                  <a:lumMod val="50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18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- 7 общеобразовательных организаций;</a:t>
            </a:r>
            <a:endParaRPr lang="ru-RU" sz="1800" dirty="0">
              <a:solidFill>
                <a:schemeClr val="accent2">
                  <a:lumMod val="50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18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- 2 дошкольных образовательных организации;</a:t>
            </a:r>
            <a:endParaRPr lang="ru-RU" sz="1800" dirty="0">
              <a:solidFill>
                <a:schemeClr val="accent2">
                  <a:lumMod val="50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  <p:graphicFrame>
        <p:nvGraphicFramePr>
          <p:cNvPr id="10" name="Диаграмма 9">
            <a:extLst>
              <a:ext uri="{FF2B5EF4-FFF2-40B4-BE49-F238E27FC236}">
                <a16:creationId xmlns:a16="http://schemas.microsoft.com/office/drawing/2014/main" id="{C0921293-4CE7-3B6B-8FFA-077EBECA67E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81967314"/>
              </p:ext>
            </p:extLst>
          </p:nvPr>
        </p:nvGraphicFramePr>
        <p:xfrm>
          <a:off x="-62774" y="2367815"/>
          <a:ext cx="4901103" cy="434803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8371744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98570A4-81E9-42C8-86CA-9750F0DA09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4211" y="3870664"/>
            <a:ext cx="10155423" cy="2123735"/>
          </a:xfrm>
        </p:spPr>
        <p:txBody>
          <a:bodyPr/>
          <a:lstStyle/>
          <a:p>
            <a:pPr algn="ctr"/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Численность детей в возрасте от 5 до 18 лет в муниципалитете составляет – 2839  человек. Получено сертификатов – 1817, что составило </a:t>
            </a:r>
            <a:r>
              <a:rPr lang="ru-RU" sz="1800" dirty="0">
                <a:latin typeface="Times New Roman" panose="02020603050405020304" pitchFamily="18" charset="0"/>
                <a:ea typeface="Calibri" panose="020F0502020204030204" pitchFamily="34" charset="0"/>
              </a:rPr>
              <a:t>64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% от общей численности детей от 5 д 18 лет.</a:t>
            </a:r>
            <a:endParaRPr lang="ru-RU" dirty="0"/>
          </a:p>
        </p:txBody>
      </p:sp>
      <p:graphicFrame>
        <p:nvGraphicFramePr>
          <p:cNvPr id="6" name="Диаграмма 5">
            <a:extLst>
              <a:ext uri="{FF2B5EF4-FFF2-40B4-BE49-F238E27FC236}">
                <a16:creationId xmlns:a16="http://schemas.microsoft.com/office/drawing/2014/main" id="{C9FC3CA2-8A80-225D-65EF-BE3EA8CEA5F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803270570"/>
              </p:ext>
            </p:extLst>
          </p:nvPr>
        </p:nvGraphicFramePr>
        <p:xfrm>
          <a:off x="3089977" y="154004"/>
          <a:ext cx="6012046" cy="40496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0641820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13E9242-5839-4BD4-8967-0BC19ADC97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0541" y="610263"/>
            <a:ext cx="10291137" cy="2008650"/>
          </a:xfrm>
        </p:spPr>
        <p:txBody>
          <a:bodyPr/>
          <a:lstStyle/>
          <a:p>
            <a:pPr algn="ctr"/>
            <a:r>
              <a:rPr lang="ru-RU" sz="1800" dirty="0">
                <a:solidFill>
                  <a:schemeClr val="bg2">
                    <a:lumMod val="50000"/>
                  </a:schemeClr>
                </a:solidFill>
                <a:effectLst/>
                <a:latin typeface="Segoe UI Black" panose="020B0A02040204020203" pitchFamily="34" charset="0"/>
                <a:ea typeface="Segoe UI Black" panose="020B0A02040204020203" pitchFamily="34" charset="0"/>
              </a:rPr>
              <a:t>На настоящий момент в реестре бюджетных программ находится </a:t>
            </a:r>
            <a:r>
              <a:rPr lang="ru-RU" sz="1800" dirty="0">
                <a:solidFill>
                  <a:schemeClr val="bg2">
                    <a:lumMod val="50000"/>
                  </a:schemeClr>
                </a:solidFill>
                <a:latin typeface="Segoe UI Black" panose="020B0A02040204020203" pitchFamily="34" charset="0"/>
                <a:ea typeface="Segoe UI Black" panose="020B0A02040204020203" pitchFamily="34" charset="0"/>
              </a:rPr>
              <a:t>139</a:t>
            </a:r>
            <a:r>
              <a:rPr lang="ru-RU" sz="1800" dirty="0">
                <a:solidFill>
                  <a:schemeClr val="bg2">
                    <a:lumMod val="50000"/>
                  </a:schemeClr>
                </a:solidFill>
                <a:effectLst/>
                <a:latin typeface="Segoe UI Black" panose="020B0A02040204020203" pitchFamily="34" charset="0"/>
                <a:ea typeface="Segoe UI Black" panose="020B0A02040204020203" pitchFamily="34" charset="0"/>
              </a:rPr>
              <a:t> программ (8 – пфдо,7 – АДООП, 124 – ДООП). </a:t>
            </a:r>
            <a:endParaRPr lang="ru-RU" dirty="0">
              <a:solidFill>
                <a:schemeClr val="bg2">
                  <a:lumMod val="50000"/>
                </a:schemeClr>
              </a:solidFill>
              <a:latin typeface="Segoe UI Black" panose="020B0A02040204020203" pitchFamily="34" charset="0"/>
              <a:ea typeface="Segoe UI Black" panose="020B0A02040204020203" pitchFamily="34" charset="0"/>
            </a:endParaRP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E6E105C5-6835-4862-BBC1-08E8166FFE2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4211" y="3151573"/>
            <a:ext cx="10377366" cy="2841808"/>
          </a:xfrm>
        </p:spPr>
        <p:txBody>
          <a:bodyPr>
            <a:normAutofit/>
          </a:bodyPr>
          <a:lstStyle/>
          <a:p>
            <a:pPr algn="ctr"/>
            <a:r>
              <a:rPr lang="ru-RU" dirty="0">
                <a:solidFill>
                  <a:schemeClr val="tx2">
                    <a:lumMod val="20000"/>
                    <a:lumOff val="80000"/>
                  </a:schemeClr>
                </a:solidFill>
              </a:rPr>
              <a:t>Самое большое количество программ </a:t>
            </a:r>
            <a:r>
              <a:rPr lang="ru-RU" b="1" dirty="0">
                <a:solidFill>
                  <a:schemeClr val="tx2">
                    <a:lumMod val="20000"/>
                    <a:lumOff val="80000"/>
                  </a:schemeClr>
                </a:solidFill>
              </a:rPr>
              <a:t>художественной </a:t>
            </a:r>
            <a:r>
              <a:rPr lang="ru-RU" dirty="0">
                <a:solidFill>
                  <a:schemeClr val="tx2">
                    <a:lumMod val="20000"/>
                    <a:lumOff val="80000"/>
                  </a:schemeClr>
                </a:solidFill>
              </a:rPr>
              <a:t>направленности- 34. На втором месте – программы </a:t>
            </a:r>
            <a:r>
              <a:rPr lang="ru-RU" b="1" dirty="0">
                <a:solidFill>
                  <a:schemeClr val="tx2">
                    <a:lumMod val="20000"/>
                    <a:lumOff val="80000"/>
                  </a:schemeClr>
                </a:solidFill>
              </a:rPr>
              <a:t>физкультурно- спортивной </a:t>
            </a:r>
            <a:r>
              <a:rPr lang="ru-RU" dirty="0">
                <a:solidFill>
                  <a:schemeClr val="tx2">
                    <a:lumMod val="20000"/>
                    <a:lumOff val="80000"/>
                  </a:schemeClr>
                </a:solidFill>
              </a:rPr>
              <a:t>направленности – 31; </a:t>
            </a:r>
          </a:p>
          <a:p>
            <a:pPr algn="ctr"/>
            <a:r>
              <a:rPr lang="ru-RU" sz="1800" dirty="0">
                <a:solidFill>
                  <a:schemeClr val="tx2">
                    <a:lumMod val="20000"/>
                    <a:lumOff val="80000"/>
                  </a:schemeClr>
                </a:solidFill>
              </a:rPr>
              <a:t>На третьем месте программы </a:t>
            </a:r>
            <a:r>
              <a:rPr lang="ru-RU" sz="1800" b="1" dirty="0">
                <a:solidFill>
                  <a:schemeClr val="tx2">
                    <a:lumMod val="20000"/>
                    <a:lumOff val="80000"/>
                  </a:schemeClr>
                </a:solidFill>
              </a:rPr>
              <a:t>социально-гуманитарной </a:t>
            </a:r>
            <a:r>
              <a:rPr lang="ru-RU" sz="1800" dirty="0">
                <a:solidFill>
                  <a:schemeClr val="tx2">
                    <a:lumMod val="20000"/>
                    <a:lumOff val="80000"/>
                  </a:schemeClr>
                </a:solidFill>
              </a:rPr>
              <a:t>направленности – 22; </a:t>
            </a:r>
          </a:p>
          <a:p>
            <a:pPr algn="ctr"/>
            <a:r>
              <a:rPr lang="ru-RU" dirty="0">
                <a:solidFill>
                  <a:schemeClr val="tx2">
                    <a:lumMod val="20000"/>
                    <a:lumOff val="80000"/>
                  </a:schemeClr>
                </a:solidFill>
              </a:rPr>
              <a:t>4 место программы </a:t>
            </a:r>
            <a:r>
              <a:rPr lang="ru-RU" b="1" dirty="0">
                <a:solidFill>
                  <a:schemeClr val="tx2">
                    <a:lumMod val="20000"/>
                    <a:lumOff val="80000"/>
                  </a:schemeClr>
                </a:solidFill>
              </a:rPr>
              <a:t>технической</a:t>
            </a:r>
            <a:r>
              <a:rPr lang="ru-RU" dirty="0">
                <a:solidFill>
                  <a:schemeClr val="tx2">
                    <a:lumMod val="20000"/>
                    <a:lumOff val="80000"/>
                  </a:schemeClr>
                </a:solidFill>
              </a:rPr>
              <a:t> направленности – 18. </a:t>
            </a:r>
          </a:p>
          <a:p>
            <a:pPr algn="ctr"/>
            <a:r>
              <a:rPr lang="ru-RU" dirty="0">
                <a:solidFill>
                  <a:schemeClr val="tx2">
                    <a:lumMod val="20000"/>
                    <a:lumOff val="80000"/>
                  </a:schemeClr>
                </a:solidFill>
              </a:rPr>
              <a:t>На 5 месте программы </a:t>
            </a:r>
            <a:r>
              <a:rPr lang="ru-RU" b="1" dirty="0">
                <a:solidFill>
                  <a:schemeClr val="tx2">
                    <a:lumMod val="20000"/>
                    <a:lumOff val="80000"/>
                  </a:schemeClr>
                </a:solidFill>
              </a:rPr>
              <a:t>туристско-краеведческой</a:t>
            </a:r>
            <a:r>
              <a:rPr lang="ru-RU" dirty="0">
                <a:solidFill>
                  <a:schemeClr val="tx2">
                    <a:lumMod val="20000"/>
                    <a:lumOff val="80000"/>
                  </a:schemeClr>
                </a:solidFill>
              </a:rPr>
              <a:t> направленности – 5. </a:t>
            </a:r>
          </a:p>
          <a:p>
            <a:pPr algn="ctr"/>
            <a:r>
              <a:rPr lang="ru-RU" dirty="0">
                <a:solidFill>
                  <a:schemeClr val="tx2">
                    <a:lumMod val="20000"/>
                    <a:lumOff val="80000"/>
                  </a:schemeClr>
                </a:solidFill>
              </a:rPr>
              <a:t>На 6 месте программы </a:t>
            </a:r>
            <a:r>
              <a:rPr lang="ru-RU" b="1" dirty="0">
                <a:solidFill>
                  <a:schemeClr val="tx2">
                    <a:lumMod val="20000"/>
                    <a:lumOff val="80000"/>
                  </a:schemeClr>
                </a:solidFill>
              </a:rPr>
              <a:t>естественнонаучной</a:t>
            </a:r>
            <a:r>
              <a:rPr lang="ru-RU" dirty="0">
                <a:solidFill>
                  <a:schemeClr val="tx2">
                    <a:lumMod val="20000"/>
                    <a:lumOff val="80000"/>
                  </a:schemeClr>
                </a:solidFill>
              </a:rPr>
              <a:t> направленности- 5.</a:t>
            </a:r>
          </a:p>
        </p:txBody>
      </p:sp>
    </p:spTree>
    <p:extLst>
      <p:ext uri="{BB962C8B-B14F-4D97-AF65-F5344CB8AC3E}">
        <p14:creationId xmlns:p14="http://schemas.microsoft.com/office/powerpoint/2010/main" val="26656515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Диаграмма 4">
            <a:extLst>
              <a:ext uri="{FF2B5EF4-FFF2-40B4-BE49-F238E27FC236}">
                <a16:creationId xmlns:a16="http://schemas.microsoft.com/office/drawing/2014/main" id="{B39E4C84-D2B9-092D-2793-EFE13654204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786715071"/>
              </p:ext>
            </p:extLst>
          </p:nvPr>
        </p:nvGraphicFramePr>
        <p:xfrm>
          <a:off x="2032000" y="719666"/>
          <a:ext cx="8128000" cy="541866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74801869"/>
      </p:ext>
    </p:extLst>
  </p:cSld>
  <p:clrMapOvr>
    <a:masterClrMapping/>
  </p:clrMapOvr>
</p:sld>
</file>

<file path=ppt/theme/theme1.xml><?xml version="1.0" encoding="utf-8"?>
<a:theme xmlns:a="http://schemas.openxmlformats.org/drawingml/2006/main" name="Сектор">
  <a:themeElements>
    <a:clrScheme name="Сектор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Сектор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Сектор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391</TotalTime>
  <Words>323</Words>
  <Application>Microsoft Office PowerPoint</Application>
  <PresentationFormat>Широкоэкранный</PresentationFormat>
  <Paragraphs>30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5" baseType="lpstr">
      <vt:lpstr>Bahnschrift</vt:lpstr>
      <vt:lpstr>Bahnschrift SemiBold</vt:lpstr>
      <vt:lpstr>Calibri</vt:lpstr>
      <vt:lpstr>Century Gothic</vt:lpstr>
      <vt:lpstr>Comic Sans MS</vt:lpstr>
      <vt:lpstr>Segoe UI Black</vt:lpstr>
      <vt:lpstr>Times New Roman</vt:lpstr>
      <vt:lpstr>Wingdings 3</vt:lpstr>
      <vt:lpstr>Сектор</vt:lpstr>
      <vt:lpstr>Муниципальный опорный центр дополнительного образования детей  ГО Верхотурский</vt:lpstr>
      <vt:lpstr>Основные направления деятельности МОЦ:</vt:lpstr>
      <vt:lpstr>В муниципальном образовании ГО Верхотурский 12 организаций, реализующих дополнительные общеобразовательные общеразвивающие программы:</vt:lpstr>
      <vt:lpstr>Численность детей в возрасте от 5 до 18 лет в муниципалитете составляет – 2839  человек. Получено сертификатов – 1817, что составило 64 % от общей численности детей от 5 д 18 лет.</vt:lpstr>
      <vt:lpstr>На настоящий момент в реестре бюджетных программ находится 139 программ (8 – пфдо,7 – АДООП, 124 – ДООП). 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Муниципальный опорный центр дополнительного образования детей  ГО Верхотурский</dc:title>
  <dc:creator>user</dc:creator>
  <cp:lastModifiedBy>user</cp:lastModifiedBy>
  <cp:revision>7</cp:revision>
  <dcterms:created xsi:type="dcterms:W3CDTF">2021-11-25T06:33:47Z</dcterms:created>
  <dcterms:modified xsi:type="dcterms:W3CDTF">2022-12-20T09:54:41Z</dcterms:modified>
</cp:coreProperties>
</file>